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642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00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426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796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06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565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29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226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76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13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699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923B-43AE-46B4-B9F0-C13AFA30E574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09D2-E826-4EE3-8BD3-8F48279BD3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452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النحو/ المبتدأ و الخبر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4478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0648"/>
            <a:ext cx="9036496" cy="5772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يخشون ربهم ثم تلين جلودهم وقلوبهم الى ذكر الله)</a:t>
            </a:r>
            <a:r>
              <a:rPr lang="ar-SA" baseline="30000" dirty="0">
                <a:ea typeface="Calibri"/>
              </a:rPr>
              <a:t>(1)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الله : مبتدأ مرفوع بالضمة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نزل : فعل ماضي مبني على الفتح و الفاعل ضمير مستتر تقديره هو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احسن : مفعول به منصوب و علامة نصبه الفتحة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الحديث : مضاف اليه مجرور و علامة جره الكسرة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كتابا : بدل من احسن الحديث منصوب و علامة نصبه الفتحة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متشابها : صفة منصوبة و علامة نصبها الفتحة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مثاني : صفة ثانية منصوبة بالفتحة  , و الجملة الفعلية (نزل احسن الحديث..)في محل رفع خبر للمبتدأ ( الله ) ..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المواطنون الاوفياء يخلصون في عملهم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المواطنون : مبتدأ مرفوع و علامة رفعه الواو لأنه جمع مذكر سالم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الاوفياء :  صفة مرفوعة بالضمة 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يخلصون : فعل مضارع مرفوع بثبوت النون لأنه من الافعال الخمسة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في عملهم : جار و مجرور , والجملة الفعلية (يخلصون في عملهم) خبر للمبتدأ (المواطنون)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90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8928992" cy="4631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3 – الخبر شبه جملة : و قد يأتي الخبر شبه جملة و انتبه الى ان شبه الجملة في التركيب العربي تطلق على نوعين من بنية التركيب (الجار و المجرور  -  الظرف بنوعيه الزماني و المكاني )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 – الخبر الجار و المجرور : مثل قوله (صلى الله عليه و سلم) (البينة على المدعي و اليمين على من انكر)</a:t>
            </a:r>
            <a:r>
              <a:rPr lang="ar-SA" baseline="30000" dirty="0">
                <a:ea typeface="Calibri"/>
              </a:rPr>
              <a:t>(2)</a:t>
            </a:r>
            <a:r>
              <a:rPr lang="ar-SA" dirty="0">
                <a:ea typeface="Calibri"/>
              </a:rPr>
              <a:t>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البينة : مبتدأ مرفوع و علامة رفعه الضمة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ــــــــــــــــــــــــــــــــــــــــــــــــــــــــــــــ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سورة الزمر الآية : 23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2 – رواه البيهيقي بأسناد صحيح و اصله في الصحيحين </a:t>
            </a:r>
            <a:endParaRPr lang="ar-SA" sz="1600" dirty="0" smtClean="0"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على المدعي : جار و مجرور في محل رفع خبر للمبتدأ البينة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و مثل قول الله ((يسألونك عن الانفال قل الانفال لله و الرسول فأتقو الله و اصلحوا بينكم))</a:t>
            </a:r>
            <a:r>
              <a:rPr lang="ar-SA" sz="1200" baseline="30000" dirty="0">
                <a:ea typeface="Calibri"/>
              </a:rPr>
              <a:t>(1)</a:t>
            </a:r>
            <a:r>
              <a:rPr lang="ar-SA" sz="1200" dirty="0">
                <a:ea typeface="Calibri"/>
              </a:rPr>
              <a:t>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الانفال : الثانية مبتدأ مرفوع و علامة رفعه الضمة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الله : جار و مجرور في محل رفع خبر للمبتدأ الانفال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23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4624"/>
            <a:ext cx="8784976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 الخبر ضرف : مثل (الحق معك – الصواب عندك – الكتاب امامك)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فنجد ان كلا من (معك – عندك – امامك) ظرف مكان في محل رفع خبر للمبتدأ (الحق – الصواب – الكتاب) على الترتيب </a:t>
            </a:r>
            <a:r>
              <a:rPr lang="ar-SA" dirty="0" smtClean="0">
                <a:ea typeface="Calibri"/>
              </a:rPr>
              <a:t>مثل </a:t>
            </a:r>
            <a:r>
              <a:rPr lang="ar-SA" dirty="0">
                <a:ea typeface="Calibri"/>
              </a:rPr>
              <a:t>: السفر يوم الجمعة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السفر : مبتدأ مرفوع و علامة رفعه الضمة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يوم : ضرف زمان مبني على الفتح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الجمعة : مضاف اليه مجرور بالكسرة , وشبه الجملة الظرف في محل رفع خبر للمبتدأ السفر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قوله (صلى الله عليه و سلم) ( الجنة تحت اقدام الامهات)</a:t>
            </a:r>
            <a:r>
              <a:rPr lang="ar-SA" baseline="30000" dirty="0">
                <a:ea typeface="Calibri"/>
              </a:rPr>
              <a:t>(2)</a:t>
            </a:r>
            <a:r>
              <a:rPr lang="ar-SA" dirty="0">
                <a:ea typeface="Calibri"/>
              </a:rPr>
              <a:t>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1 – يكون الخبر اسما صحيحا : مثل قوله (صلى الله عليه و سلم) (الحج مرة فمن زاد فهو تطوع)</a:t>
            </a:r>
            <a:r>
              <a:rPr lang="ar-SA" baseline="30000" dirty="0">
                <a:ea typeface="Calibri"/>
              </a:rPr>
              <a:t>(3)</a:t>
            </a:r>
            <a:r>
              <a:rPr lang="ar-SA" dirty="0">
                <a:ea typeface="Calibri"/>
              </a:rPr>
              <a:t> , فالخبر (مره) صريح مذكور بلفظه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2 – يكون الخبر مصدرا مؤولا : حيث يتم تأويل الفعل مع حرف مصدري سابق له و يؤولان معا على صورة المصدر و يعرب خبرا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سورة الانفال الآية : 1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2 – اسناد من حديث ابن عباس غير ان المعنى الصحيح تشهد له الرواية (الزم رجليها فثم الجنة)او (الزمها فان الجنة تحت رجليها) مسنن احمد وسنن النسائي و ابن ماجه و رواه الحاكم في المستدرك و الطبراني في معجمه الكبير و اسناده صحيح من حديث معاوية بن جاهم </a:t>
            </a:r>
            <a:endParaRPr lang="en-US" sz="1200" dirty="0">
              <a:ea typeface="Calibri"/>
              <a:cs typeface="Arial"/>
            </a:endParaRPr>
          </a:p>
          <a:p>
            <a:r>
              <a:rPr lang="ar-SA" sz="1600" dirty="0">
                <a:ea typeface="Calibri"/>
              </a:rPr>
              <a:t>3 – رواه ابو داود واحمد و الحاكم و صححه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0665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7771"/>
            <a:ext cx="9144000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قوله (صلى الله عليه و سلم)(الاحسان ان تعبد الله كأنك تراه فأن لم تكن تراه فأنه يراك)</a:t>
            </a:r>
            <a:r>
              <a:rPr lang="ar-SA" baseline="30000" dirty="0">
                <a:ea typeface="Calibri"/>
              </a:rPr>
              <a:t>(1)</a:t>
            </a:r>
            <a:r>
              <a:rPr lang="ar-SA" sz="1600" baseline="30000" dirty="0">
                <a:ea typeface="Calibri"/>
              </a:rPr>
              <a:t>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المصدر المؤول (ان تعبد) في محل رفع خبر والتقدير: عبادة بمعنى الاحسان عبادة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: الاتقان ان تؤدي عملك على اكمل وجه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المصدر المؤول (ان تؤدي) في محل رفع خبر فهو مكون من ان المصدرية و الفعل تؤدي و التقدير : الاتقان تأديتك عملك على اكمل </a:t>
            </a:r>
            <a:r>
              <a:rPr lang="ar-SA" dirty="0" smtClean="0">
                <a:ea typeface="Calibri"/>
              </a:rPr>
              <a:t>وجه.</a:t>
            </a:r>
            <a:r>
              <a:rPr lang="ar-SA" sz="1200" dirty="0" smtClean="0">
                <a:ea typeface="Calibri"/>
                <a:cs typeface="Arial"/>
              </a:rPr>
              <a:t> </a:t>
            </a:r>
            <a:r>
              <a:rPr lang="ar-SA" dirty="0" smtClean="0">
                <a:ea typeface="Calibri"/>
              </a:rPr>
              <a:t>مثل </a:t>
            </a:r>
            <a:r>
              <a:rPr lang="ar-SA" dirty="0">
                <a:ea typeface="Calibri"/>
              </a:rPr>
              <a:t>: الصدق ان تنقل الحقيقة دون تحريف ,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التقدير : الصدق نقلك للحقيقة دون تحريف </a:t>
            </a:r>
            <a:r>
              <a:rPr lang="ar-SA" dirty="0" smtClean="0"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مثل </a:t>
            </a:r>
            <a:r>
              <a:rPr lang="ar-SA" dirty="0">
                <a:ea typeface="Calibri"/>
              </a:rPr>
              <a:t>: الاخلاص ان تتوجه بعملك الى الله ,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التقدير : الاخلاص توجهك بعملك الى الله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تعدد الخبر : الخبر - غالبا – ما يأتي واحدا و قد يتعدد الخبر حتى يكون في الجملة اكثر من خبر مثل قول الله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((و هو الغفور الودود * ذو العرش المجيد * فعال لما يريد))</a:t>
            </a:r>
            <a:r>
              <a:rPr lang="ar-SA" baseline="30000" dirty="0">
                <a:ea typeface="Calibri"/>
              </a:rPr>
              <a:t>(2)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هو : ضمير مبني في محل رفع مبتدأ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الغفور : خبر مرفوع و علامة رفعه الضمة للمبتدأ هو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الودود : خبر ثاني مرفوع و علامة رفعه الضمة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ذو : خبر ثالث مرفوع بالواو لأنه من الاسماء الستة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465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016" y="44624"/>
            <a:ext cx="8964488" cy="591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العرش : مضاف اليه مجرور و علامة جره الكسرة 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المجيد : خبر رابع مرفوع و علامة رفعه الضمة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فعال : خبر خامس مرفوع و علامة رفعه الضمة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الترتيب بين المبتدأ و الخبر  : الاصل ان يتقدم المبتدأ على الخبر و هو النمط الاساسي في الجملة الاسمية حيث يذكر المبتدأ اولا ثم يتلوه الخبر 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ــــــــــــــــــــــــــــــــــــــــــــــــــــــــ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/>
            <a:r>
              <a:rPr lang="ar-SA" sz="1600" dirty="0">
                <a:solidFill>
                  <a:prstClr val="black"/>
                </a:solidFill>
                <a:ea typeface="Calibri"/>
              </a:rPr>
              <a:t>1 – رواه البخاري                                    2 – سورة البروج الآيات </a:t>
            </a:r>
            <a:r>
              <a:rPr lang="ar-SA" sz="1600" dirty="0" smtClean="0">
                <a:solidFill>
                  <a:prstClr val="black"/>
                </a:solidFill>
                <a:ea typeface="Calibri"/>
              </a:rPr>
              <a:t>14-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Arial"/>
                <a:ea typeface="Calibri"/>
                <a:cs typeface="Arial"/>
              </a:rPr>
              <a:t> </a:t>
            </a:r>
            <a:r>
              <a:rPr lang="ar-SA" dirty="0">
                <a:ea typeface="Calibri"/>
              </a:rPr>
              <a:t>تقديم الخبر على المبتدأ وجوبا :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1 – ان يكون الخبر شبه جملة و المبتدأ نكرة , مثل : (في القاعة طلبة – في الكتاب علم – على الحدود رجال – بعد الموت حساب) فشبه الجملة في الامثلة في محل رفع خبر مقدم وجوبا للمبتدأ (طلبة – علم – رجال – حساب)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2 – ان يشتمل المبتدأ على ضمير يعود على الخبر , مثل : في المدرسة ناظرها او في البيت صاحبه , فالجار و المجرور في المثالين شبه جملة في محل رفع خبر مقدم وجوبا لأن المبتدأ اشتمل على ضمير عائد للخبر المقدم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3 – اذا كان الخبر من الاسماء التي لها الصدارة في الكلام , مثل اسماء الاستفهام ,ذلك عند من يعربون اسم الاستفهام خبر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</a:t>
            </a:r>
            <a:endParaRPr lang="en-US" sz="1200" dirty="0">
              <a:ea typeface="Calibri"/>
              <a:cs typeface="Arial"/>
            </a:endParaRPr>
          </a:p>
          <a:p>
            <a:pPr lvl="0"/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7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242"/>
            <a:ext cx="9144000" cy="560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تقديم الخبر على المبتدأ جوازا :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اذا كان الخبر شبه جملة و المبتدأ معرفة , مثل : في كتاب الله الخير – بمصر جنود مخلصون , و يجوز ان نقدم المبتدأ فنقول : الخير في كتاب الله – الجنود المخلصون بمصر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حذف المبتدأ او الخبر : الاصل ان يذكر المبتدأ و الخبر و ان يحذف احدهما وجوبا او جوازا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1 – يحذف المبتدأ جوازا : اذا فهم من الكلام و ذل عليه دليل و يكثر ذلك اذا وقع جوابا للاستفهام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يجعل بعض النحاة اسم الاستفهام خبر مقدم و بعضهم يجعلونه مبتدأ      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41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5537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اين محمد ؟ فتقول : في البيت , و التقدير : محمد في البيت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(في البيت) جار و مجرور في محل رفع خبر للمبتدأ المحذوف محمد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2 – يحذف المبتدأ وجوبا في الحالات التالية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 – اذا كان الخبر مخصوصا بالمدح و الذم , مثل : نعم النبي محمد – بئس الرجل نتنياهو , فكل من محمد و نتنياهو خبر لمبتدأ محذوف تقديره (هو) و التقدير : نعم النبي هو محمد – بئس الرجل هو نتنياهو ..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 : بئست الفتاة المتبرجة ,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المتبرجة : خبر لمبتدأ محذوف تقديره (هي) التقدير بئست الفتاة هي المتبرجة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</a:t>
            </a:r>
            <a:r>
              <a:rPr lang="ar-SA" dirty="0" smtClean="0"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 – اذا كان الخبر مصدر نائب عن فعله , مثل : قوله تعالى ((فصبر جميل))</a:t>
            </a:r>
            <a:r>
              <a:rPr lang="ar-SA" baseline="30000" dirty="0">
                <a:ea typeface="Calibri"/>
              </a:rPr>
              <a:t>(2)</a:t>
            </a:r>
            <a:r>
              <a:rPr lang="ar-SA" dirty="0">
                <a:ea typeface="Calibri"/>
              </a:rPr>
              <a:t>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فالمبتدأ المحذوف تقديره : صبري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وتقدير الكلام : صبري صبر جميل .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ثبات عند اللقاء </a:t>
            </a:r>
            <a:r>
              <a:rPr lang="ar-SA" dirty="0" smtClean="0">
                <a:ea typeface="Calibri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فالمبتدأ المحذوف تقديره امري او حالي و تقدير الكلام : أمري ثبات عند اللقاء .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294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02"/>
            <a:ext cx="9164472" cy="7149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ج – اذا كان الخبر يوحي بالقسم , مثل : في ذمتي لأفعلن الخير ,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تقدير المبتدأ المحذوف قسم او يمين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تقديره الكلام : في ذمتي قسم لأفعلن الخير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فالجار و المجرور (في ذمتي) خبر مقدم و قسم مبتدأ مؤخر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3 – يحذف الخبر جوازا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اذا فهم من الكلام و دل عليه دليل و يكثر اذا وقع المبتدأ جوابا للاستفهام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ــــــــــــــــــــــــــــــــــــــــــــــــــــــــــــــ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اختلف النحاة في اعراب المخصوص بالمدح او الذم على ثلاثة اعاريب  تقدم الحديث عنها في باب الاساليب من الجزء الثاني من (النحو الكافي)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2 – سورة يوسف الآية :</a:t>
            </a:r>
            <a:r>
              <a:rPr lang="ar-SA" dirty="0">
                <a:ea typeface="Calibri"/>
              </a:rPr>
              <a:t> 83    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ما طريق الجنة ؟ تقول : العمل الصالح . </a:t>
            </a:r>
            <a:endParaRPr lang="en-US" sz="1200" dirty="0">
              <a:ea typeface="Calibri"/>
              <a:cs typeface="Arial"/>
            </a:endParaRPr>
          </a:p>
          <a:p>
            <a:r>
              <a:rPr lang="ar-SA" dirty="0">
                <a:ea typeface="Calibri"/>
              </a:rPr>
              <a:t>الخبر المحذوف تقديره : طريق الجنة ,و تقدير الكلام :العمل الصالح طريق الجنة . </a:t>
            </a:r>
            <a:endParaRPr lang="ar-SA" dirty="0" smtClean="0"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4 – يحذف الخبر وجوبا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 – اذا وقع المبتدأ بعد (لو لا) و الخبر(كون عام) يصلح المبتدأ وغيره </a:t>
            </a:r>
            <a:r>
              <a:rPr lang="ar-SA" dirty="0" smtClean="0">
                <a:ea typeface="Calibri"/>
              </a:rPr>
              <a:t>,</a:t>
            </a:r>
            <a:r>
              <a:rPr lang="ar-SA" sz="1200" dirty="0" smtClean="0">
                <a:ea typeface="Calibri"/>
                <a:cs typeface="Arial"/>
              </a:rPr>
              <a:t> </a:t>
            </a:r>
            <a:r>
              <a:rPr lang="ar-SA" dirty="0" smtClean="0">
                <a:ea typeface="Calibri"/>
              </a:rPr>
              <a:t>مثل </a:t>
            </a:r>
            <a:r>
              <a:rPr lang="ar-SA" dirty="0">
                <a:ea typeface="Calibri"/>
              </a:rPr>
              <a:t>: لو لا الاسلام لضللنا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المحذوف تقديره : موجود او كائن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تقديره الكلام : لو لا الاسلام موجود لضللنا .</a:t>
            </a:r>
            <a:endParaRPr lang="en-US" sz="12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5462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433"/>
            <a:ext cx="9144000" cy="6665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 – اذا كان المبتدأ صريحا في القسم و لا يحتمل تغيره ,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يمين الله لأفعلن الخير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المحذوف تقديره : قسمي او يميني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تقديره الكلام : يمين الله قسمي لأفعلن الخير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لعمرك لأدافعن عن دين الله ,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المحذوف تقديره : قسمي او يميني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تقديره الكلام : لعمرك يميني لأدافعن عن ديني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ج – اذا كان المبتدأ معطوف عليه بواو تدل على المصاحبة بمعنى (مع)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كل شيخ و طريقته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المحذوف : مقترنان او متلازمان او متصاحبان ....الخ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836160" algn="l"/>
              </a:tabLst>
            </a:pPr>
            <a:r>
              <a:rPr lang="ar-SA" dirty="0">
                <a:ea typeface="Calibri"/>
              </a:rPr>
              <a:t>تقدير الكلام : كل شيخ و طريقته مقترنان او متلازمان ... الخ . 	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العالم و فتواه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المحذوف : مقترنان او متلازمان او متصاحبان ....الخ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تقدير الكلام : العالم و فتواه مقترنان او متلازمان ....الخ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Arial"/>
              </a:rPr>
              <a:t> 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151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المبتدأ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ar-IQ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اشرنا من قبل ان الجملة الاسمية تتركب من ركنين اساسيين يتم بهما – معا – افادة معنى يريده المتكلم ..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يجب ان تبدأ الجملة الاسمية باسم – ان حقيقة و ان تقديرا – يسمى المبتدأ ليبنى عليه معنى يراد به الاخبار او الاستخبار من المتحدث للمستمع هذا المعنى هوه الذي يتم دلالة الجملة و يسمى الخبر و كل من المبتدأ و الخبر مرفوع ..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a typeface="Calibri"/>
              </a:rPr>
              <a:t>المبتدأ :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هو اسم مرفوع مخبر و محدث عنه يقع في اول الكلام غالبا مثل قوله (صلى الله عليه وسلم) (الصبر ضياء)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فالصبر في الحديث الشريف مبتدأ مرفوع و علامة رفعه الضمة .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047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0648"/>
            <a:ext cx="9036496" cy="5913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صور المبتدأ :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 – المبتدأ الصريح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هو الاسم المذكور صراحه بلفظه مثل قوله (صلى الله عليه وسلم) (</a:t>
            </a:r>
            <a:r>
              <a:rPr lang="ar-SA" u="sng" dirty="0">
                <a:ea typeface="Calibri"/>
              </a:rPr>
              <a:t>الدين</a:t>
            </a:r>
            <a:r>
              <a:rPr lang="ar-SA" dirty="0">
                <a:ea typeface="Calibri"/>
              </a:rPr>
              <a:t> النصيحة , قلنا لمن؟ قال لله و لكتابه و لرسله و لأئمة المسلمين و عامتهم)</a:t>
            </a:r>
            <a:r>
              <a:rPr lang="ar-SA" baseline="30000" dirty="0">
                <a:ea typeface="Calibri"/>
              </a:rPr>
              <a:t>(2)</a:t>
            </a:r>
            <a:r>
              <a:rPr lang="ar-SA" dirty="0">
                <a:ea typeface="Calibri"/>
              </a:rPr>
              <a:t>  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فكلمة (الدين) في الحديث مبتدأ صريح مذكور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:</a:t>
            </a:r>
            <a:r>
              <a:rPr lang="ar-SA" u="sng" dirty="0">
                <a:ea typeface="Calibri"/>
              </a:rPr>
              <a:t> المؤمن</a:t>
            </a:r>
            <a:r>
              <a:rPr lang="ar-SA" dirty="0">
                <a:ea typeface="Calibri"/>
              </a:rPr>
              <a:t> ساع دائما في الخير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فكلمة المؤمن مبتدأ صريح مذكور مرفوع و علامة رفعه الضمة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 – المصدر المؤول :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حيث تأويل الفعل مع حرف مصدري قبله في محل رفع مبتدأ مثل : قول الله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(( </a:t>
            </a:r>
            <a:r>
              <a:rPr lang="ar-SA" u="sng" dirty="0">
                <a:ea typeface="Calibri"/>
              </a:rPr>
              <a:t>و ان تصوموا</a:t>
            </a:r>
            <a:r>
              <a:rPr lang="ar-SA" dirty="0">
                <a:ea typeface="Calibri"/>
              </a:rPr>
              <a:t> خير لكم ))</a:t>
            </a:r>
            <a:r>
              <a:rPr lang="ar-SA" baseline="30000" dirty="0">
                <a:ea typeface="Calibri"/>
              </a:rPr>
              <a:t>(3)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فالمصدر المؤول ( ان تصوموا )المكون من ان المصدرية و الفعل المضارع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r>
              <a:rPr lang="ar-SA" sz="1400" dirty="0">
                <a:ea typeface="Calibri"/>
              </a:rPr>
              <a:t>ــــــــــــــــــــــــــــــــــــــــــــــــــــــــــــ</a:t>
            </a:r>
            <a:endParaRPr lang="en-US" sz="105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1 – رواه مسلم .                2 – رواه مسلم .                  3 – سورة البقرة الاية:184</a:t>
            </a:r>
            <a:endParaRPr lang="en-US" sz="105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648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036496" cy="5577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المنصوب بحذف النون (تصوموا) في محل رفع مبتدأ و خبره (خير) مرفوع و علامة رفعه الضمة , و التقدير :  صيامكم خير لكم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</a:t>
            </a:r>
            <a:r>
              <a:rPr lang="ar-SA" u="sng" dirty="0">
                <a:ea typeface="Calibri"/>
              </a:rPr>
              <a:t>: لأن تضيء</a:t>
            </a:r>
            <a:r>
              <a:rPr lang="ar-SA" dirty="0">
                <a:ea typeface="Calibri"/>
              </a:rPr>
              <a:t> شمعة خير من ان تلعن الظلام من حولك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المبتدأ هو المصدر (أن تضيء) و هو مكون من (ان) المصدرية و الفعل المضارع المنصوب (تضيء) و هو في محل رفع و خبره (خير) مرفوع بالضمة اما اللام في (لأن) فهي للابتداء , و التقدير : </a:t>
            </a:r>
            <a:r>
              <a:rPr lang="ar-SA" u="sng" dirty="0">
                <a:ea typeface="Calibri"/>
              </a:rPr>
              <a:t>اضاءتك</a:t>
            </a:r>
            <a:r>
              <a:rPr lang="ar-SA" dirty="0">
                <a:ea typeface="Calibri"/>
              </a:rPr>
              <a:t> شمعة خير من ان تلعن الظلام من حولك.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مثل : ما اكرمت الناس خير لك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المبتدأ هو المصدر المؤول (ما أكرمت) و هو مركب من (ما) المصدرية و الفعل الماضي (اكرمت) و هو في محل رفع و خبره (خير) والتقدير : إكرامك الناس خير لك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ملحوظة : يجوز ان تكون (ما) اسما موصولا بمعنى الذي و يقدر لها عائد محذوف في أكرمت أي : أكرمته , و تكون (ما) في محل رفع مبتدأ و خبره (خير)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التقدير : الذي اكرمته الناس خير لك </a:t>
            </a:r>
            <a:r>
              <a:rPr lang="ar-SA" dirty="0" smtClean="0"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 </a:t>
            </a:r>
            <a:r>
              <a:rPr lang="ar-SA" dirty="0">
                <a:ea typeface="Calibri"/>
              </a:rPr>
              <a:t>قد يكون المبتدأ ضمير او اسم اشارة او اسم موصول ..... الخ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SA" dirty="0" smtClean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64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856984" cy="7122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قول الله ((و كان له ثمر فقال لصحبه </a:t>
            </a:r>
            <a:r>
              <a:rPr lang="ar-SA" u="sng" dirty="0">
                <a:ea typeface="Calibri"/>
              </a:rPr>
              <a:t>وهو</a:t>
            </a:r>
            <a:r>
              <a:rPr lang="ar-SA" dirty="0">
                <a:ea typeface="Calibri"/>
              </a:rPr>
              <a:t> يحاوره</a:t>
            </a:r>
            <a:r>
              <a:rPr lang="ar-SA" u="sng" dirty="0">
                <a:ea typeface="Calibri"/>
              </a:rPr>
              <a:t> انا</a:t>
            </a:r>
            <a:r>
              <a:rPr lang="ar-SA" dirty="0">
                <a:ea typeface="Calibri"/>
              </a:rPr>
              <a:t> اكثر منك مالا واعز نفرا))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فالضمير هو في محل رفع مبتدأ و خبره جملة (يحاوره) و كذا الضمير (انا) مبني في محل رفع مبتدأ و خبره ( اكثر) . و قوله تعالى ((قل هو الله احد))</a:t>
            </a:r>
            <a:r>
              <a:rPr lang="ar-SA" baseline="30000" dirty="0">
                <a:ea typeface="Calibri"/>
              </a:rPr>
              <a:t>(2)</a:t>
            </a:r>
            <a:r>
              <a:rPr lang="ar-SA" dirty="0">
                <a:ea typeface="Calibri"/>
              </a:rPr>
              <a:t>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فالضمير (هو) مبني في محل رفع مبتدأ خبره الله مرفوع بالضمة</a:t>
            </a:r>
            <a:r>
              <a:rPr lang="ar-SA" baseline="30000" dirty="0">
                <a:ea typeface="Calibri"/>
              </a:rPr>
              <a:t>(3)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1</a:t>
            </a:r>
            <a:r>
              <a:rPr lang="ar-SA" sz="1400" dirty="0">
                <a:ea typeface="Calibri"/>
              </a:rPr>
              <a:t> – سورة الكهف الآية :34.                      2 – سورة الاخلاص الآية : 1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3 – إعراب ((قل هو الله احد))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قل : فعل امر و الفاعل ضمير مستتر وجوبا تقديره (انت) يا محمد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هو : ضمير منفصل مبني على الفتح في محل رفع مبتدأ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الله : خبر مرفوع و علامة رفعه الضمة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أحد : خبر لمبتدأ محذوف تقديره : هو احد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و يجوز ان تكون : (الله احد) جملة اسمية مكونة من مبتدأ و خبر  في محل رفع خبر للمبتدأ (هو)</a:t>
            </a:r>
            <a:endParaRPr lang="en-US" sz="1200" dirty="0">
              <a:ea typeface="Calibri"/>
              <a:cs typeface="Arial"/>
            </a:endParaRPr>
          </a:p>
          <a:p>
            <a:r>
              <a:rPr lang="ar-SA" dirty="0">
                <a:ea typeface="Calibri"/>
              </a:rPr>
              <a:t>و قد يكون المبتدأ اسم موصول نحو : الذي اكرمته مخلص لك</a:t>
            </a:r>
            <a:r>
              <a:rPr lang="ar-SA" baseline="30000" dirty="0">
                <a:ea typeface="Calibri"/>
              </a:rPr>
              <a:t>(1</a:t>
            </a:r>
            <a:r>
              <a:rPr lang="ar-SA" baseline="30000" dirty="0" smtClean="0">
                <a:ea typeface="Calibri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dirty="0">
                <a:ea typeface="Calibri"/>
              </a:rPr>
              <a:t>ـــــــــــــــــــــــــــــــــــــــــــــــــــ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1 – الاعراب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الذي : اسم موصول مبني في محل رفع مبتدأ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أكرمته : فعل ماض مبني على السكون لاتصاله بتاء الفاعل و الهاء ضمير مبني في محل نصب مفعول به و جملة (أكرمته) صلة الموصول لا محل لها من الاعراب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مخلص : خبر مرفوع بالضمة للمبتدأ ( الذي)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لك : جار و مجرور </a:t>
            </a:r>
            <a:endParaRPr lang="en-US" sz="12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005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الخبر : هو الجزء الذي به تتم الفائدة مع المبتدأ او هو النتيجة الحاصلة للمبتدأ و بدونه تصير الجملة مبهمة 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ان مجموع معنى المبتدأ و معنى الخبر يعطي المعنى المقصود من الجملة الاسمية مثل قوله (صلى الله عليه و سلم) (البر حسن الخلق)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                                                 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فهذا الحديث جملة اسمية و انما اقيمت الجملة الاسمية من اجل توصيل معنى الخبر (حسن الخلق) الى المستمع او القارئ 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قوله (صلى الله عليه و سلم) (اكمل المؤمنين ايمانا احسنهم اخلاقا)</a:t>
            </a:r>
            <a:r>
              <a:rPr lang="ar-SA" baseline="30000" dirty="0">
                <a:ea typeface="Calibri"/>
              </a:rPr>
              <a:t>(2)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يجب ان يكون هناك توافق و تلائم بين معنى المبتدأ و الخبر فليس كل خبر يصح الاخبار به عن مبتدأ معين مذكور . و نجد مدى تطابق ذلك على الحديث حيث نرى الخبر (احسنهم) متوافقا مع المبتدأ (أكمل) بل يتضافر كل من المبتدأ و الخبر ليوصلا الينا معنى مفيدا و دلالة معينة هي دلالة الحديث .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565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-8095"/>
            <a:ext cx="8928992" cy="499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صور الخبر :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للخبر صور ثلاث : (مفرد – جملة – شبه جملة) و اليك التفصيل : -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1 – الخبر المفرد : هو ما ليس جملة و لا شبه جملة بل يكون مفردا أي كلمة واحده (اسما) سواء كانت مفردا او مثناة او جمعا , مثل قوله (صلى الله عليه وسلم) فيما يروى عن رب العزة (العز </a:t>
            </a:r>
            <a:r>
              <a:rPr lang="ar-SA" u="sng" dirty="0">
                <a:ea typeface="Calibri"/>
              </a:rPr>
              <a:t>ازاري</a:t>
            </a:r>
            <a:r>
              <a:rPr lang="ar-SA" dirty="0">
                <a:ea typeface="Calibri"/>
              </a:rPr>
              <a:t> و الكبرياء </a:t>
            </a:r>
            <a:r>
              <a:rPr lang="ar-SA" u="sng" dirty="0">
                <a:ea typeface="Calibri"/>
              </a:rPr>
              <a:t>ردائي</a:t>
            </a:r>
            <a:r>
              <a:rPr lang="ar-SA" dirty="0">
                <a:ea typeface="Calibri"/>
              </a:rPr>
              <a:t> فمن ينازعني في واحد منهما فقد عذبته)</a:t>
            </a:r>
            <a:r>
              <a:rPr lang="ar-SA" baseline="30000" dirty="0">
                <a:ea typeface="Calibri"/>
              </a:rPr>
              <a:t>(3)</a:t>
            </a:r>
            <a:r>
              <a:rPr lang="ar-SA" dirty="0">
                <a:ea typeface="Calibri"/>
              </a:rPr>
              <a:t> , فـ (العز) مبتدأ مرفوع و علامة رفعه الضمة و خبره ازاري و هذا الخبر يعد مفردا و كذلك ردائي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رواه البخاري                  2 – رواه احمد وابو داود                     3 – رواه مسلم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803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757" y="45586"/>
            <a:ext cx="9144000" cy="4516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:  الطالبان المخلصان </a:t>
            </a:r>
            <a:r>
              <a:rPr lang="ar-SA" u="sng" dirty="0">
                <a:ea typeface="Calibri"/>
              </a:rPr>
              <a:t>محبوبان</a:t>
            </a:r>
            <a:r>
              <a:rPr lang="ar-SA" dirty="0">
                <a:ea typeface="Calibri"/>
              </a:rPr>
              <a:t>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الطالبان : مبتدأ مرفوع بالألف لأنه مثنى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المخلصان : صفة مرفوعة بالألف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محبوبان : خبر مرفوع بالألف لأنه مثنى و نوع الخبر مفرد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مثل : المسلمون الصادقون راجون فضل الله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المسلمون : مبتدأ مرفوع بالواو لأنه جمع مذكر سالم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الصادقون : خبر مرفوع بالواو لأنه جمع مذكر سالم . و الخبر هنا مفرد .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2 – الخبر جملة : قد يكون الخبر على هيئة جملة اسمية او فعلية و فيه نلمس ان المعنى الذي يتمم المبتدأ لا يكتمل بركن واحد من ركني جملة الخبر و لكن لا يتم الا من مجموع ركنيها و عندئذ نعرب جملة الخبر اعرابا تفصيليا ثم نبين موقعها من الاعراب في محل رفع خبر </a:t>
            </a:r>
            <a:r>
              <a:rPr lang="ar-SA" dirty="0" smtClean="0">
                <a:ea typeface="Calibri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304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450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 – الخبر جملة اسمية : مثل : المخلص منزلته كريمة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المخلص : مبتدأ مرفوع و علامة رفعه الضمة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منزلته : مبتدأ ثان مرفوع و علامة رفعه الضمة و ضمير الغائب الهاء في محل جر مضاف اليه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كريمة : خبر المبتدأ الثاني مرفوع و علامة رفعه الضمة و الجملة الاسمية (منزلته كريمة) في محل رفع خبر للمبتدأ الاول (المخلص) 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فلو ذكرنا أي كلمة من كلمتي الجملة مع المبتدأ الاول فأن مجموعهما لا يفيد معنى و مثل (صديقي خطه حسن) و قوله (صلى الله عليه و سلم) (الدعاء هو العبادة)</a:t>
            </a:r>
            <a:r>
              <a:rPr lang="ar-SA" baseline="30000" dirty="0">
                <a:ea typeface="Calibri"/>
              </a:rPr>
              <a:t>(1</a:t>
            </a:r>
            <a:r>
              <a:rPr lang="ar-SA" baseline="30000" dirty="0" smtClean="0">
                <a:ea typeface="Calibri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ب – الخبر جملة فعلية : مثل قوله تعالى (الله نزل احسن الحديث كتابا متشابها مثاني تقشعر منه جلود الذين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 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ea typeface="Calibri"/>
              </a:rPr>
              <a:t>ــــــــــــــــــــــــــــــــــــــــــــــــــــ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100" dirty="0">
                <a:ea typeface="Calibri"/>
              </a:rPr>
              <a:t>1 – رواه الترمذي </a:t>
            </a:r>
            <a:endParaRPr lang="en-US" sz="1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100" dirty="0">
                <a:ea typeface="Calibri"/>
              </a:rPr>
              <a:t> </a:t>
            </a:r>
            <a:endParaRPr lang="en-US" sz="1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378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2603</Words>
  <Application>Microsoft Office PowerPoint</Application>
  <PresentationFormat>عرض على الشاشة (3:4)‏</PresentationFormat>
  <Paragraphs>190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النحو/ المبتدأ و الخبر</vt:lpstr>
      <vt:lpstr>المبتدأ</vt:lpstr>
      <vt:lpstr>عرض تقديمي في PowerPoint</vt:lpstr>
      <vt:lpstr>عرض تقديمي في PowerPoint</vt:lpstr>
      <vt:lpstr>عرض تقديمي في PowerPoint</vt:lpstr>
      <vt:lpstr>الخبر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النحو/ المبتدأ و الخبر</dc:title>
  <dc:creator>Windows 7</dc:creator>
  <cp:lastModifiedBy>Windows 7</cp:lastModifiedBy>
  <cp:revision>7</cp:revision>
  <dcterms:created xsi:type="dcterms:W3CDTF">2018-12-05T14:10:06Z</dcterms:created>
  <dcterms:modified xsi:type="dcterms:W3CDTF">2018-12-22T18:52:57Z</dcterms:modified>
</cp:coreProperties>
</file>